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301" r:id="rId3"/>
    <p:sldId id="303" r:id="rId4"/>
    <p:sldId id="296" r:id="rId5"/>
    <p:sldId id="293" r:id="rId6"/>
    <p:sldId id="302" r:id="rId7"/>
    <p:sldId id="269" r:id="rId8"/>
    <p:sldId id="270" r:id="rId9"/>
    <p:sldId id="297" r:id="rId10"/>
    <p:sldId id="276" r:id="rId11"/>
  </p:sldIdLst>
  <p:sldSz cx="9144000" cy="6858000" type="screen4x3"/>
  <p:notesSz cx="6808788" cy="98234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6600"/>
    <a:srgbClr val="C5BBC7"/>
    <a:srgbClr val="800000"/>
    <a:srgbClr val="FF99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2" autoAdjust="0"/>
    <p:restoredTop sz="97178" autoAdjust="0"/>
  </p:normalViewPr>
  <p:slideViewPr>
    <p:cSldViewPr>
      <p:cViewPr varScale="1">
        <p:scale>
          <a:sx n="107" d="100"/>
          <a:sy n="107" d="100"/>
        </p:scale>
        <p:origin x="-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68"/>
      <c:rotY val="3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accent1">
              <a:lumMod val="50000"/>
            </a:schemeClr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135677385052455"/>
          <c:y val="2.6140497195743378E-2"/>
          <c:w val="0.88864322614947544"/>
          <c:h val="0.7414562727242973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Sheet1!$A$6</c:f>
              <c:strCache>
                <c:ptCount val="1"/>
                <c:pt idx="0">
                  <c:v>План - 331,3 млн.грн.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12737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7636929230085498E-2"/>
                  <c:y val="-1.41906327138619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8EA-4880-93F4-40A26BA534D8}"/>
                </c:ext>
              </c:extLst>
            </c:dLbl>
            <c:dLbl>
              <c:idx val="1"/>
              <c:layout>
                <c:manualLayout>
                  <c:x val="1.8896709889377371E-2"/>
                  <c:y val="-2.2299565693211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8EA-4880-93F4-40A26BA534D8}"/>
                </c:ext>
              </c:extLst>
            </c:dLbl>
            <c:dLbl>
              <c:idx val="2"/>
              <c:layout>
                <c:manualLayout>
                  <c:x val="5.039122637167299E-3"/>
                  <c:y val="-1.41906327138619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8EA-4880-93F4-40A26BA534D8}"/>
                </c:ext>
              </c:extLst>
            </c:dLbl>
            <c:dLbl>
              <c:idx val="4"/>
              <c:layout>
                <c:manualLayout>
                  <c:x val="0"/>
                  <c:y val="-1.62178659586994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48EA-4880-93F4-40A26BA534D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Sheet1!$B$1:$I$1</c:f>
              <c:strCache>
                <c:ptCount val="8"/>
                <c:pt idx="0">
                  <c:v>Освітня субвенція</c:v>
                </c:pt>
                <c:pt idx="1">
                  <c:v>Базова дотація</c:v>
                </c:pt>
                <c:pt idx="2">
                  <c:v>Інші субвенції</c:v>
                </c:pt>
                <c:pt idx="3">
                  <c:v>ПДФО</c:v>
                </c:pt>
                <c:pt idx="4">
                  <c:v>Плата за землю</c:v>
                </c:pt>
                <c:pt idx="5">
                  <c:v>Єдиний податок</c:v>
                </c:pt>
                <c:pt idx="6">
                  <c:v>Акцизний податок</c:v>
                </c:pt>
                <c:pt idx="7">
                  <c:v>Інші податки</c:v>
                </c:pt>
              </c:strCache>
            </c:strRef>
          </c:cat>
          <c:val>
            <c:numRef>
              <c:f>Sheet1!$B$6:$I$6</c:f>
              <c:numCache>
                <c:formatCode>General</c:formatCode>
                <c:ptCount val="8"/>
                <c:pt idx="0">
                  <c:v>71.900000000000006</c:v>
                </c:pt>
                <c:pt idx="1">
                  <c:v>33.1</c:v>
                </c:pt>
                <c:pt idx="2">
                  <c:v>22</c:v>
                </c:pt>
                <c:pt idx="3">
                  <c:v>150.6</c:v>
                </c:pt>
                <c:pt idx="4">
                  <c:v>22.6</c:v>
                </c:pt>
                <c:pt idx="5">
                  <c:v>20.100000000000001</c:v>
                </c:pt>
                <c:pt idx="6">
                  <c:v>5.8</c:v>
                </c:pt>
                <c:pt idx="7">
                  <c:v>5.2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8EA-4880-93F4-40A26BA534D8}"/>
            </c:ext>
          </c:extLst>
        </c:ser>
        <c:ser>
          <c:idx val="1"/>
          <c:order val="1"/>
          <c:tx>
            <c:strRef>
              <c:f>Sheet1!$A$7</c:f>
              <c:strCache>
                <c:ptCount val="1"/>
                <c:pt idx="0">
                  <c:v>Факт -346,9 млн. грн.</c:v>
                </c:pt>
              </c:strCache>
            </c:strRef>
          </c:tx>
          <c:spPr>
            <a:solidFill>
              <a:schemeClr val="bg2">
                <a:lumMod val="60000"/>
                <a:lumOff val="40000"/>
              </a:schemeClr>
            </a:solidFill>
            <a:ln w="12737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8EA-4880-93F4-40A26BA534D8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8EA-4880-93F4-40A26BA534D8}"/>
                </c:ext>
              </c:extLst>
            </c:dLbl>
            <c:dLbl>
              <c:idx val="2"/>
              <c:layout>
                <c:manualLayout>
                  <c:x val="2.393583252654467E-2"/>
                  <c:y val="-8.1089329793496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8EA-4880-93F4-40A26BA534D8}"/>
                </c:ext>
              </c:extLst>
            </c:dLbl>
            <c:dLbl>
              <c:idx val="4"/>
              <c:layout>
                <c:manualLayout>
                  <c:x val="2.8345064834065958E-2"/>
                  <c:y val="-4.257189814158572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baseline="0">
                      <a:solidFill>
                        <a:srgbClr val="000066"/>
                      </a:solidFill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7.0484727887377585E-2"/>
                      <c:h val="4.465994838376834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48EA-4880-93F4-40A26BA534D8}"/>
                </c:ext>
              </c:extLst>
            </c:dLbl>
            <c:dLbl>
              <c:idx val="5"/>
              <c:layout>
                <c:manualLayout>
                  <c:x val="1.5117367911501804E-2"/>
                  <c:y val="-1.82450992035368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8EA-4880-93F4-40A26BA534D8}"/>
                </c:ext>
              </c:extLst>
            </c:dLbl>
            <c:dLbl>
              <c:idx val="6"/>
              <c:layout>
                <c:manualLayout>
                  <c:x val="1.2597806592918339E-2"/>
                  <c:y val="-1.21633994690245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8EA-4880-93F4-40A26BA534D8}"/>
                </c:ext>
              </c:extLst>
            </c:dLbl>
            <c:dLbl>
              <c:idx val="7"/>
              <c:layout>
                <c:manualLayout>
                  <c:x val="1.5117367911501896E-2"/>
                  <c:y val="-6.08169973451225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2.1271346834478708E-2"/>
                      <c:h val="4.871441487344318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E-48EA-4880-93F4-40A26BA534D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aseline="0">
                    <a:solidFill>
                      <a:srgbClr val="000066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Sheet1!$B$1:$I$1</c:f>
              <c:strCache>
                <c:ptCount val="8"/>
                <c:pt idx="0">
                  <c:v>Освітня субвенція</c:v>
                </c:pt>
                <c:pt idx="1">
                  <c:v>Базова дотація</c:v>
                </c:pt>
                <c:pt idx="2">
                  <c:v>Інші субвенції</c:v>
                </c:pt>
                <c:pt idx="3">
                  <c:v>ПДФО</c:v>
                </c:pt>
                <c:pt idx="4">
                  <c:v>Плата за землю</c:v>
                </c:pt>
                <c:pt idx="5">
                  <c:v>Єдиний податок</c:v>
                </c:pt>
                <c:pt idx="6">
                  <c:v>Акцизний податок</c:v>
                </c:pt>
                <c:pt idx="7">
                  <c:v>Інші податки</c:v>
                </c:pt>
              </c:strCache>
            </c:strRef>
          </c:cat>
          <c:val>
            <c:numRef>
              <c:f>Sheet1!$B$7:$I$7</c:f>
              <c:numCache>
                <c:formatCode>General</c:formatCode>
                <c:ptCount val="8"/>
                <c:pt idx="0">
                  <c:v>71.900000000000006</c:v>
                </c:pt>
                <c:pt idx="1">
                  <c:v>33.1</c:v>
                </c:pt>
                <c:pt idx="2">
                  <c:v>18.399999999999999</c:v>
                </c:pt>
                <c:pt idx="3">
                  <c:v>164.9</c:v>
                </c:pt>
                <c:pt idx="4">
                  <c:v>22.8</c:v>
                </c:pt>
                <c:pt idx="5">
                  <c:v>23.1</c:v>
                </c:pt>
                <c:pt idx="6">
                  <c:v>6.2</c:v>
                </c:pt>
                <c:pt idx="7">
                  <c:v>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48EA-4880-93F4-40A26BA534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2301440"/>
        <c:axId val="32302976"/>
        <c:axId val="0"/>
      </c:bar3DChart>
      <c:catAx>
        <c:axId val="32301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84">
            <a:solidFill>
              <a:schemeClr val="tx1"/>
            </a:solidFill>
            <a:prstDash val="solid"/>
          </a:ln>
        </c:spPr>
        <c:txPr>
          <a:bodyPr rot="-1740000" vert="horz"/>
          <a:lstStyle/>
          <a:p>
            <a:pPr>
              <a:defRPr sz="1800" b="0" i="1" u="none" strike="noStrike" baseline="0">
                <a:solidFill>
                  <a:srgbClr val="800000"/>
                </a:solidFill>
                <a:latin typeface="Franklin Gothic Medium"/>
                <a:ea typeface="Franklin Gothic Medium"/>
                <a:cs typeface="Franklin Gothic Medium"/>
              </a:defRPr>
            </a:pPr>
            <a:endParaRPr lang="uk-UA"/>
          </a:p>
        </c:txPr>
        <c:crossAx val="323029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2302976"/>
        <c:scaling>
          <c:orientation val="minMax"/>
        </c:scaling>
        <c:delete val="0"/>
        <c:axPos val="l"/>
        <c:majorGridlines>
          <c:spPr>
            <a:ln w="3184">
              <a:solidFill>
                <a:schemeClr val="accent6">
                  <a:lumMod val="50000"/>
                </a:schemeClr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8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55" b="1" i="0" u="none" strike="noStrike" baseline="0">
                <a:solidFill>
                  <a:schemeClr val="tx1"/>
                </a:solidFill>
                <a:latin typeface="Franklin Gothic Medium"/>
                <a:ea typeface="Franklin Gothic Medium"/>
                <a:cs typeface="Franklin Gothic Medium"/>
              </a:defRPr>
            </a:pPr>
            <a:endParaRPr lang="uk-UA"/>
          </a:p>
        </c:txPr>
        <c:crossAx val="32301440"/>
        <c:crosses val="autoZero"/>
        <c:crossBetween val="between"/>
      </c:valAx>
      <c:spPr>
        <a:noFill/>
        <a:ln w="25474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800" b="1" i="0" u="none" strike="noStrike" baseline="0">
                <a:solidFill>
                  <a:schemeClr val="bg1"/>
                </a:solidFill>
                <a:latin typeface="Franklin Gothic Medium"/>
                <a:ea typeface="Franklin Gothic Medium"/>
                <a:cs typeface="Franklin Gothic Medium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 algn="ctr">
              <a:defRPr lang="ru-RU" sz="1800" b="1" i="0" u="none" strike="noStrike" kern="1200" baseline="0">
                <a:solidFill>
                  <a:srgbClr val="000066"/>
                </a:solidFill>
                <a:latin typeface="Franklin Gothic Medium"/>
                <a:ea typeface="Franklin Gothic Medium"/>
                <a:cs typeface="Franklin Gothic Medium"/>
              </a:defRPr>
            </a:pPr>
            <a:endParaRPr lang="uk-UA"/>
          </a:p>
        </c:txPr>
      </c:legendEntry>
      <c:layout>
        <c:manualLayout>
          <c:xMode val="edge"/>
          <c:yMode val="edge"/>
          <c:x val="0.78599659561636004"/>
          <c:y val="0.37909261678459738"/>
          <c:w val="0.1643643761804244"/>
          <c:h val="0.22924660139820577"/>
        </c:manualLayout>
      </c:layout>
      <c:overlay val="0"/>
      <c:spPr>
        <a:solidFill>
          <a:schemeClr val="accent6">
            <a:lumMod val="60000"/>
            <a:lumOff val="40000"/>
          </a:schemeClr>
        </a:solidFill>
        <a:ln w="25474">
          <a:solidFill>
            <a:schemeClr val="bg2">
              <a:lumMod val="60000"/>
              <a:lumOff val="40000"/>
            </a:schemeClr>
          </a:solidFill>
        </a:ln>
      </c:spPr>
      <c:txPr>
        <a:bodyPr/>
        <a:lstStyle/>
        <a:p>
          <a:pPr>
            <a:defRPr sz="1800" b="1" i="0" u="none" strike="noStrike" baseline="0">
              <a:solidFill>
                <a:schemeClr val="tx1"/>
              </a:solidFill>
              <a:latin typeface="Franklin Gothic Medium"/>
              <a:ea typeface="Franklin Gothic Medium"/>
              <a:cs typeface="Franklin Gothic Medium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55" b="1" i="0" u="none" strike="noStrike" baseline="0">
          <a:solidFill>
            <a:schemeClr val="tx1"/>
          </a:solidFill>
          <a:latin typeface="Franklin Gothic Medium"/>
          <a:ea typeface="Franklin Gothic Medium"/>
          <a:cs typeface="Franklin Gothic Medium"/>
        </a:defRPr>
      </a:pPr>
      <a:endParaRPr lang="uk-UA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9531086774956221E-2"/>
          <c:y val="1.7973814395154601E-2"/>
          <c:w val="0.93004634899499139"/>
          <c:h val="0.6435605140332393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місяців  2020 року -57,2 млн.грн.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-2.493674264643907E-2"/>
                  <c:y val="0.20990341732481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525-409D-9689-CCCD8F907765}"/>
                </c:ext>
              </c:extLst>
            </c:dLbl>
            <c:dLbl>
              <c:idx val="1"/>
              <c:layout>
                <c:manualLayout>
                  <c:x val="5.3703832986964559E-3"/>
                  <c:y val="0.160281794086371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525-409D-9689-CCCD8F907765}"/>
                </c:ext>
              </c:extLst>
            </c:dLbl>
            <c:dLbl>
              <c:idx val="2"/>
              <c:layout>
                <c:manualLayout>
                  <c:x val="-4.4636661850707537E-3"/>
                  <c:y val="0.13081727182938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525-409D-9689-CCCD8F907765}"/>
                </c:ext>
              </c:extLst>
            </c:dLbl>
            <c:dLbl>
              <c:idx val="3"/>
              <c:layout>
                <c:manualLayout>
                  <c:x val="-1.3342789300227233E-2"/>
                  <c:y val="0.111363236807631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525-409D-9689-CCCD8F907765}"/>
                </c:ext>
              </c:extLst>
            </c:dLbl>
            <c:dLbl>
              <c:idx val="4"/>
              <c:layout>
                <c:manualLayout>
                  <c:x val="-3.0878187451205422E-2"/>
                  <c:y val="0.1234058547829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525-409D-9689-CCCD8F907765}"/>
                </c:ext>
              </c:extLst>
            </c:dLbl>
            <c:dLbl>
              <c:idx val="5"/>
              <c:layout>
                <c:manualLayout>
                  <c:x val="-2.6446873613850893E-2"/>
                  <c:y val="0.121063929404669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525-409D-9689-CCCD8F907765}"/>
                </c:ext>
              </c:extLst>
            </c:dLbl>
            <c:dLbl>
              <c:idx val="6"/>
              <c:layout>
                <c:manualLayout>
                  <c:x val="-2.1828469555163633E-2"/>
                  <c:y val="0.124830757510459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525-409D-9689-CCCD8F907765}"/>
                </c:ext>
              </c:extLst>
            </c:dLbl>
            <c:dLbl>
              <c:idx val="7"/>
              <c:layout>
                <c:manualLayout>
                  <c:x val="-2.584984509185077E-2"/>
                  <c:y val="8.64117967356497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525-409D-9689-CCCD8F907765}"/>
                </c:ext>
              </c:extLst>
            </c:dLbl>
            <c:dLbl>
              <c:idx val="8"/>
              <c:layout>
                <c:manualLayout>
                  <c:x val="-4.3249980631160347E-2"/>
                  <c:y val="0.13663774843088244"/>
                </c:manualLayout>
              </c:layout>
              <c:tx>
                <c:rich>
                  <a:bodyPr/>
                  <a:lstStyle/>
                  <a:p>
                    <a:fld id="{B1E171DC-4F0F-4F62-9E98-2A7F93164C41}" type="VALUE">
                      <a:rPr lang="en-US" smtClean="0"/>
                      <a:pPr/>
                      <a:t>[ЗНАЧЕНИЕ]</a:t>
                    </a:fld>
                    <a:endParaRPr lang="en-US" dirty="0"/>
                  </a:p>
                  <a:p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5.5875910016201714E-2"/>
                      <c:h val="6.3815711563184066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4FBB-49FE-9E94-E353F8C8FE1B}"/>
                </c:ext>
              </c:extLst>
            </c:dLbl>
            <c:spPr>
              <a:solidFill>
                <a:schemeClr val="tx1"/>
              </a:solidFill>
              <a:ln>
                <a:solidFill>
                  <a:schemeClr val="bg2">
                    <a:lumMod val="50000"/>
                  </a:schemeClr>
                </a:solidFill>
              </a:ln>
            </c:spPr>
            <c:txPr>
              <a:bodyPr rot="-1800000"/>
              <a:lstStyle/>
              <a:p>
                <a:pPr>
                  <a:defRPr sz="2000" b="1" baseline="0">
                    <a:solidFill>
                      <a:schemeClr val="bg2">
                        <a:lumMod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ТОВ"Корум-ДМЗ"</c:v>
                </c:pt>
                <c:pt idx="1">
                  <c:v>ПрАТ "Веско"</c:v>
                </c:pt>
                <c:pt idx="2">
                  <c:v>ПрАТ "ДРЗМВ"</c:v>
                </c:pt>
                <c:pt idx="3">
                  <c:v>ТОВ ДВЗ</c:v>
                </c:pt>
                <c:pt idx="4">
                  <c:v>ПрАТ "Грета"</c:v>
                </c:pt>
                <c:pt idx="5">
                  <c:v>ТОВ "Конд Фабрика"</c:v>
                </c:pt>
                <c:pt idx="6">
                  <c:v>В/Ч А2120</c:v>
                </c:pt>
                <c:pt idx="7">
                  <c:v>ТУ ССО</c:v>
                </c:pt>
                <c:pt idx="8">
                  <c:v>ПрАТ "Рудоуправління"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 formatCode="0.0">
                  <c:v>19</c:v>
                </c:pt>
                <c:pt idx="1">
                  <c:v>11.7</c:v>
                </c:pt>
                <c:pt idx="2">
                  <c:v>6</c:v>
                </c:pt>
                <c:pt idx="3" formatCode="0.0">
                  <c:v>3.6</c:v>
                </c:pt>
                <c:pt idx="4">
                  <c:v>3.7</c:v>
                </c:pt>
                <c:pt idx="5">
                  <c:v>3.4</c:v>
                </c:pt>
                <c:pt idx="6">
                  <c:v>4.0999999999999996</c:v>
                </c:pt>
                <c:pt idx="7">
                  <c:v>1</c:v>
                </c:pt>
                <c:pt idx="8">
                  <c:v>4.7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525-409D-9689-CCCD8F90776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місяців 2021 року -77,3 млн.грн.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3.7843733052265217E-2"/>
                  <c:y val="5.40069723632660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525-409D-9689-CCCD8F907765}"/>
                </c:ext>
              </c:extLst>
            </c:dLbl>
            <c:dLbl>
              <c:idx val="1"/>
              <c:layout>
                <c:manualLayout>
                  <c:x val="3.4376604314611259E-2"/>
                  <c:y val="3.10099854594910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525-409D-9689-CCCD8F907765}"/>
                </c:ext>
              </c:extLst>
            </c:dLbl>
            <c:dLbl>
              <c:idx val="2"/>
              <c:layout>
                <c:manualLayout>
                  <c:x val="3.6911900300280867E-2"/>
                  <c:y val="3.8255975221312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525-409D-9689-CCCD8F907765}"/>
                </c:ext>
              </c:extLst>
            </c:dLbl>
            <c:dLbl>
              <c:idx val="3"/>
              <c:layout>
                <c:manualLayout>
                  <c:x val="2.8998239351182082E-2"/>
                  <c:y val="-1.41116798988143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525-409D-9689-CCCD8F907765}"/>
                </c:ext>
              </c:extLst>
            </c:dLbl>
            <c:dLbl>
              <c:idx val="4"/>
              <c:layout>
                <c:manualLayout>
                  <c:x val="2.2156675608969091E-2"/>
                  <c:y val="1.2723860962945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525-409D-9689-CCCD8F907765}"/>
                </c:ext>
              </c:extLst>
            </c:dLbl>
            <c:dLbl>
              <c:idx val="5"/>
              <c:layout>
                <c:manualLayout>
                  <c:x val="3.4516443080726773E-2"/>
                  <c:y val="2.30467371757228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525-409D-9689-CCCD8F907765}"/>
                </c:ext>
              </c:extLst>
            </c:dLbl>
            <c:dLbl>
              <c:idx val="6"/>
              <c:layout>
                <c:manualLayout>
                  <c:x val="3.9754969278040335E-2"/>
                  <c:y val="2.86503575304819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F525-409D-9689-CCCD8F907765}"/>
                </c:ext>
              </c:extLst>
            </c:dLbl>
            <c:dLbl>
              <c:idx val="7"/>
              <c:layout>
                <c:manualLayout>
                  <c:x val="1.8269817728575721E-2"/>
                  <c:y val="-8.8054929183692656E-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F525-409D-9689-CCCD8F907765}"/>
                </c:ext>
              </c:extLst>
            </c:dLbl>
            <c:dLbl>
              <c:idx val="8"/>
              <c:layout>
                <c:manualLayout>
                  <c:x val="3.7843733052265016E-2"/>
                  <c:y val="5.6205598645327565E-2"/>
                </c:manualLayout>
              </c:layout>
              <c:spPr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</c:spPr>
              <c:txPr>
                <a:bodyPr rot="-1800000"/>
                <a:lstStyle/>
                <a:p>
                  <a:pPr>
                    <a:defRPr sz="2000" b="1" baseline="0">
                      <a:solidFill>
                        <a:srgbClr val="FF0000"/>
                      </a:solidFill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87D-46D6-B6BE-5C047FFCD042}"/>
                </c:ext>
              </c:extLst>
            </c:dLbl>
            <c:spPr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</c:spPr>
            <c:txPr>
              <a:bodyPr rot="-1800000"/>
              <a:lstStyle/>
              <a:p>
                <a:pPr>
                  <a:defRPr sz="2000" b="1" baseline="0">
                    <a:solidFill>
                      <a:srgbClr val="000066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Лист1!$A$2:$A$10</c:f>
              <c:strCache>
                <c:ptCount val="9"/>
                <c:pt idx="0">
                  <c:v>ТОВ"Корум-ДМЗ"</c:v>
                </c:pt>
                <c:pt idx="1">
                  <c:v>ПрАТ "Веско"</c:v>
                </c:pt>
                <c:pt idx="2">
                  <c:v>ПрАТ "ДРЗМВ"</c:v>
                </c:pt>
                <c:pt idx="3">
                  <c:v>ТОВ ДВЗ</c:v>
                </c:pt>
                <c:pt idx="4">
                  <c:v>ПрАТ "Грета"</c:v>
                </c:pt>
                <c:pt idx="5">
                  <c:v>ТОВ "Конд Фабрика"</c:v>
                </c:pt>
                <c:pt idx="6">
                  <c:v>В/Ч А2120</c:v>
                </c:pt>
                <c:pt idx="7">
                  <c:v>ТУ ССО</c:v>
                </c:pt>
                <c:pt idx="8">
                  <c:v>ПрАТ "Рудоуправління"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 formatCode="0.0">
                  <c:v>23.7</c:v>
                </c:pt>
                <c:pt idx="1">
                  <c:v>15.5</c:v>
                </c:pt>
                <c:pt idx="2">
                  <c:v>9.6999999999999993</c:v>
                </c:pt>
                <c:pt idx="3" formatCode="0.0">
                  <c:v>5.0999999999999996</c:v>
                </c:pt>
                <c:pt idx="4">
                  <c:v>4.5</c:v>
                </c:pt>
                <c:pt idx="5">
                  <c:v>3.7</c:v>
                </c:pt>
                <c:pt idx="6">
                  <c:v>7.3</c:v>
                </c:pt>
                <c:pt idx="7">
                  <c:v>3.7</c:v>
                </c:pt>
                <c:pt idx="8">
                  <c:v>4.0999999999999996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F525-409D-9689-CCCD8F9077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91282048"/>
        <c:axId val="91296128"/>
        <c:axId val="71576640"/>
      </c:bar3DChart>
      <c:catAx>
        <c:axId val="912820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effectLst>
            <a:outerShdw blurRad="50800" dist="50800" dir="5400000" algn="ctr" rotWithShape="0">
              <a:schemeClr val="tx2">
                <a:lumMod val="40000"/>
                <a:lumOff val="60000"/>
              </a:schemeClr>
            </a:outerShdw>
          </a:effectLst>
        </c:spPr>
        <c:txPr>
          <a:bodyPr/>
          <a:lstStyle/>
          <a:p>
            <a:pPr>
              <a:defRPr sz="1800" b="1" i="0" baseline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91296128"/>
        <c:crosses val="autoZero"/>
        <c:auto val="1"/>
        <c:lblAlgn val="ctr"/>
        <c:lblOffset val="200"/>
        <c:noMultiLvlLbl val="0"/>
      </c:catAx>
      <c:valAx>
        <c:axId val="91296128"/>
        <c:scaling>
          <c:orientation val="minMax"/>
        </c:scaling>
        <c:delete val="0"/>
        <c:axPos val="l"/>
        <c:majorGridlines>
          <c:spPr>
            <a:effectLst>
              <a:outerShdw blurRad="50800" dist="50800" dir="5400000" algn="ctr" rotWithShape="0">
                <a:schemeClr val="bg2">
                  <a:lumMod val="90000"/>
                </a:schemeClr>
              </a:outerShdw>
            </a:effectLst>
          </c:spPr>
        </c:majorGridlines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uk-UA"/>
          </a:p>
        </c:txPr>
        <c:crossAx val="91282048"/>
        <c:crosses val="autoZero"/>
        <c:crossBetween val="between"/>
      </c:valAx>
      <c:serAx>
        <c:axId val="71576640"/>
        <c:scaling>
          <c:orientation val="minMax"/>
        </c:scaling>
        <c:delete val="1"/>
        <c:axPos val="b"/>
        <c:majorTickMark val="out"/>
        <c:minorTickMark val="none"/>
        <c:tickLblPos val="none"/>
        <c:crossAx val="91296128"/>
        <c:crosses val="autoZero"/>
      </c:serAx>
    </c:plotArea>
    <c:legend>
      <c:legendPos val="r"/>
      <c:legendEntry>
        <c:idx val="0"/>
        <c:txPr>
          <a:bodyPr/>
          <a:lstStyle/>
          <a:p>
            <a:pPr>
              <a:defRPr sz="2000" b="1" baseline="0">
                <a:solidFill>
                  <a:schemeClr val="bg2">
                    <a:lumMod val="25000"/>
                  </a:schemeClr>
                </a:solidFill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2000" b="1">
                <a:solidFill>
                  <a:srgbClr val="000066"/>
                </a:solidFill>
              </a:defRPr>
            </a:pPr>
            <a:endParaRPr lang="uk-UA"/>
          </a:p>
        </c:txPr>
      </c:legendEntry>
      <c:layout>
        <c:manualLayout>
          <c:xMode val="edge"/>
          <c:yMode val="edge"/>
          <c:x val="0.69643313237984716"/>
          <c:y val="0"/>
          <c:w val="0.25260393830237016"/>
          <c:h val="0.2634646211471009"/>
        </c:manualLayout>
      </c:layout>
      <c:overlay val="0"/>
      <c:spPr>
        <a:solidFill>
          <a:srgbClr val="C5BBC7"/>
        </a:solidFill>
        <a:ln>
          <a:solidFill>
            <a:schemeClr val="bg2">
              <a:lumMod val="60000"/>
              <a:lumOff val="40000"/>
            </a:schemeClr>
          </a:solidFill>
        </a:ln>
      </c:spPr>
      <c:txPr>
        <a:bodyPr/>
        <a:lstStyle/>
        <a:p>
          <a:pPr>
            <a:defRPr sz="2000" b="1">
              <a:solidFill>
                <a:schemeClr val="bg2">
                  <a:lumMod val="25000"/>
                </a:schemeClr>
              </a:solidFill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1"/>
          <c:h val="0.806404266769781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604-4E72-AB8A-3AB72827ACA8}"/>
              </c:ext>
            </c:extLst>
          </c:dPt>
          <c:dPt>
            <c:idx val="1"/>
            <c:bubble3D val="0"/>
            <c:explosion val="44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604-4E72-AB8A-3AB72827ACA8}"/>
              </c:ext>
            </c:extLst>
          </c:dPt>
          <c:dPt>
            <c:idx val="2"/>
            <c:bubble3D val="0"/>
            <c:explosion val="59"/>
            <c:spPr>
              <a:solidFill>
                <a:schemeClr val="bg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604-4E72-AB8A-3AB72827ACA8}"/>
              </c:ext>
            </c:extLst>
          </c:dPt>
          <c:dLbls>
            <c:dLbl>
              <c:idx val="0"/>
              <c:layout>
                <c:manualLayout>
                  <c:x val="6.1656791718482894E-2"/>
                  <c:y val="4.684590391538026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604-4E72-AB8A-3AB72827ACA8}"/>
                </c:ext>
              </c:extLst>
            </c:dLbl>
            <c:dLbl>
              <c:idx val="1"/>
              <c:layout>
                <c:manualLayout>
                  <c:x val="0.15840433052241507"/>
                  <c:y val="5.6178179818005713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604-4E72-AB8A-3AB72827ACA8}"/>
                </c:ext>
              </c:extLst>
            </c:dLbl>
            <c:dLbl>
              <c:idx val="2"/>
              <c:layout>
                <c:manualLayout>
                  <c:x val="-6.156629998100574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604-4E72-AB8A-3AB72827ACA8}"/>
                </c:ext>
              </c:extLst>
            </c:dLbl>
            <c:numFmt formatCode="0.0%" sourceLinked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</c:spPr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Екологічний податок</c:v>
                </c:pt>
                <c:pt idx="1">
                  <c:v>Власні надходження бюджетних установ</c:v>
                </c:pt>
                <c:pt idx="2">
                  <c:v>Бюджет розвитку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 formatCode="0">
                  <c:v>81</c:v>
                </c:pt>
                <c:pt idx="1">
                  <c:v>20586</c:v>
                </c:pt>
                <c:pt idx="2" formatCode="General">
                  <c:v>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3604-4E72-AB8A-3AB72827AC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7.876667377459852E-2"/>
          <c:y val="0.7929610673889087"/>
          <c:w val="0.67770992567370869"/>
          <c:h val="0.20703898753797009"/>
        </c:manualLayout>
      </c:layout>
      <c:overlay val="0"/>
      <c:spPr>
        <a:effectLst>
          <a:glow rad="139700">
            <a:schemeClr val="accent4">
              <a:satMod val="175000"/>
              <a:alpha val="40000"/>
            </a:schemeClr>
          </a:glow>
        </a:effectLst>
      </c:spPr>
      <c:txPr>
        <a:bodyPr/>
        <a:lstStyle/>
        <a:p>
          <a:pPr>
            <a:defRPr sz="2200" b="1">
              <a:solidFill>
                <a:schemeClr val="bg1"/>
              </a:solidFill>
            </a:defRPr>
          </a:pPr>
          <a:endParaRPr lang="uk-UA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081871345029281E-2"/>
                  <c:y val="0.283409361368920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DC0-43E8-B920-6271454665A2}"/>
                </c:ext>
              </c:extLst>
            </c:dLbl>
            <c:dLbl>
              <c:idx val="1"/>
              <c:layout>
                <c:manualLayout>
                  <c:x val="0"/>
                  <c:y val="0.210452496066030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DC0-43E8-B920-6271454665A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Уточнений план </c:v>
                </c:pt>
                <c:pt idx="1">
                  <c:v>Касові видатки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274.60000000000002</c:v>
                </c:pt>
                <c:pt idx="1">
                  <c:v>218.3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DC0-43E8-B920-6271454665A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929824561403535E-2"/>
                  <c:y val="0.168361996852824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DC0-43E8-B920-6271454665A2}"/>
                </c:ext>
              </c:extLst>
            </c:dLbl>
            <c:dLbl>
              <c:idx val="1"/>
              <c:layout>
                <c:manualLayout>
                  <c:x val="2.4853801169590642E-2"/>
                  <c:y val="0.126271497639617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DC0-43E8-B920-6271454665A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Уточнений план </c:v>
                </c:pt>
                <c:pt idx="1">
                  <c:v>Касові видатки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324.60000000000002</c:v>
                </c:pt>
                <c:pt idx="1">
                  <c:v>269.60000000000002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DC0-43E8-B920-6271454665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7395456"/>
        <c:axId val="97396992"/>
        <c:axId val="0"/>
      </c:bar3DChart>
      <c:catAx>
        <c:axId val="97395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bg1"/>
                </a:solidFill>
              </a:defRPr>
            </a:pPr>
            <a:endParaRPr lang="uk-UA"/>
          </a:p>
        </c:txPr>
        <c:crossAx val="97396992"/>
        <c:crosses val="autoZero"/>
        <c:auto val="1"/>
        <c:lblAlgn val="ctr"/>
        <c:lblOffset val="100"/>
        <c:noMultiLvlLbl val="0"/>
      </c:catAx>
      <c:valAx>
        <c:axId val="97396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uk-UA"/>
          </a:p>
        </c:txPr>
        <c:crossAx val="973954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876329018194761"/>
          <c:y val="0.10462490728824489"/>
          <c:w val="0.84283625730994161"/>
          <c:h val="0.6492598137106080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14B-4B56-BDBD-1C28DCFA1E89}"/>
              </c:ext>
            </c:extLst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14B-4B56-BDBD-1C28DCFA1E89}"/>
              </c:ext>
            </c:extLst>
          </c:dPt>
          <c:dPt>
            <c:idx val="3"/>
            <c:bubble3D val="0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14B-4B56-BDBD-1C28DCFA1E89}"/>
              </c:ext>
            </c:extLst>
          </c:dPt>
          <c:dLbls>
            <c:dLbl>
              <c:idx val="6"/>
              <c:layout>
                <c:manualLayout>
                  <c:x val="1.7058476800569419E-2"/>
                  <c:y val="-1.299398988452852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14B-4B56-BDBD-1C28DCFA1E89}"/>
                </c:ext>
              </c:extLst>
            </c:dLbl>
            <c:dLbl>
              <c:idx val="7"/>
              <c:layout>
                <c:manualLayout>
                  <c:x val="5.0227545709328705E-2"/>
                  <c:y val="-4.727180299992307E-4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14B-4B56-BDBD-1C28DCFA1E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Освіта</c:v>
                </c:pt>
                <c:pt idx="1">
                  <c:v>Охорона здоров*я</c:v>
                </c:pt>
                <c:pt idx="2">
                  <c:v>Соціальний захист</c:v>
                </c:pt>
                <c:pt idx="3">
                  <c:v>Культура</c:v>
                </c:pt>
                <c:pt idx="4">
                  <c:v>ЖКГ</c:v>
                </c:pt>
                <c:pt idx="5">
                  <c:v>Управління</c:v>
                </c:pt>
                <c:pt idx="6">
                  <c:v>фізична культура та спорт</c:v>
                </c:pt>
                <c:pt idx="7">
                  <c:v>Інші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149.19999999999999</c:v>
                </c:pt>
                <c:pt idx="1">
                  <c:v>15.2</c:v>
                </c:pt>
                <c:pt idx="2">
                  <c:v>14.6</c:v>
                </c:pt>
                <c:pt idx="3">
                  <c:v>10.8</c:v>
                </c:pt>
                <c:pt idx="4">
                  <c:v>19</c:v>
                </c:pt>
                <c:pt idx="5">
                  <c:v>45.6</c:v>
                </c:pt>
                <c:pt idx="6">
                  <c:v>7.5</c:v>
                </c:pt>
                <c:pt idx="7">
                  <c:v>7.7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14B-4B56-BDBD-1C28DCFA1E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8528111617626856E-2"/>
          <c:y val="0.7936730491513817"/>
          <c:w val="0.9687916148639365"/>
          <c:h val="0.19143016388225226"/>
        </c:manualLayout>
      </c:layout>
      <c:overlay val="0"/>
      <c:txPr>
        <a:bodyPr/>
        <a:lstStyle/>
        <a:p>
          <a:pPr>
            <a:defRPr b="1">
              <a:solidFill>
                <a:schemeClr val="bg1"/>
              </a:solidFill>
            </a:defRPr>
          </a:pPr>
          <a:endParaRPr lang="uk-UA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фінансування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rgbClr val="00B0F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038-4586-9020-411F6893A559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038-4586-9020-411F6893A5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УЖКГ</c:v>
                </c:pt>
                <c:pt idx="1">
                  <c:v>служба у справах дітей</c:v>
                </c:pt>
                <c:pt idx="2">
                  <c:v>виконком</c:v>
                </c:pt>
                <c:pt idx="3">
                  <c:v>відділ охорони здоров'я</c:v>
                </c:pt>
                <c:pt idx="4">
                  <c:v>УСЗН</c:v>
                </c:pt>
                <c:pt idx="5">
                  <c:v>міськфінуправління</c:v>
                </c:pt>
                <c:pt idx="6">
                  <c:v>відділ культури</c:v>
                </c:pt>
                <c:pt idx="7">
                  <c:v>відділ освіти</c:v>
                </c:pt>
              </c:strCache>
            </c:strRef>
          </c:cat>
          <c:val>
            <c:numRef>
              <c:f>Лист1!$B$2:$B$9</c:f>
              <c:numCache>
                <c:formatCode>_-* #,##0.0\ _₽_-;\-* #,##0.0\ _₽_-;_-* "-"??\ _₽_-;_-@_-</c:formatCode>
                <c:ptCount val="8"/>
                <c:pt idx="0">
                  <c:v>17479.5</c:v>
                </c:pt>
                <c:pt idx="1">
                  <c:v>59.8</c:v>
                </c:pt>
                <c:pt idx="2">
                  <c:v>852.9</c:v>
                </c:pt>
                <c:pt idx="3">
                  <c:v>2481.3000000000002</c:v>
                </c:pt>
                <c:pt idx="4">
                  <c:v>1139.2</c:v>
                </c:pt>
                <c:pt idx="5">
                  <c:v>2888.3</c:v>
                </c:pt>
                <c:pt idx="6">
                  <c:v>683.4</c:v>
                </c:pt>
                <c:pt idx="7">
                  <c:v>1379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038-4586-9020-411F6893A5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1552000"/>
        <c:axId val="111553536"/>
        <c:axId val="0"/>
      </c:bar3DChart>
      <c:catAx>
        <c:axId val="11155200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bg1"/>
                </a:solidFill>
              </a:defRPr>
            </a:pPr>
            <a:endParaRPr lang="uk-UA"/>
          </a:p>
        </c:txPr>
        <c:crossAx val="111553536"/>
        <c:crosses val="autoZero"/>
        <c:auto val="1"/>
        <c:lblAlgn val="ctr"/>
        <c:lblOffset val="100"/>
        <c:noMultiLvlLbl val="0"/>
      </c:catAx>
      <c:valAx>
        <c:axId val="111553536"/>
        <c:scaling>
          <c:orientation val="minMax"/>
        </c:scaling>
        <c:delete val="1"/>
        <c:axPos val="b"/>
        <c:majorGridlines/>
        <c:numFmt formatCode="0%" sourceLinked="1"/>
        <c:majorTickMark val="out"/>
        <c:minorTickMark val="none"/>
        <c:tickLblPos val="none"/>
        <c:crossAx val="1115520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0.35149</cdr:x>
      <cdr:y>0.16892</cdr:y>
    </cdr:from>
    <cdr:to>
      <cdr:x>0.43009</cdr:x>
      <cdr:y>0.22639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024336" y="1080120"/>
          <a:ext cx="676310" cy="3674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0.22857</cdr:x>
      <cdr:y>0.12644</cdr:y>
    </cdr:from>
    <cdr:to>
      <cdr:x>0.46428</cdr:x>
      <cdr:y>0.24487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304256" y="792087"/>
          <a:ext cx="2376221" cy="7419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uk-UA" sz="1800" b="1" dirty="0">
              <a:solidFill>
                <a:schemeClr val="bg2">
                  <a:lumMod val="60000"/>
                  <a:lumOff val="40000"/>
                </a:schemeClr>
              </a:solidFill>
            </a:rPr>
            <a:t>   </a:t>
          </a:r>
          <a:r>
            <a:rPr lang="uk-UA" sz="1800" b="1" u="sng" dirty="0">
              <a:solidFill>
                <a:srgbClr val="000066"/>
              </a:solidFill>
            </a:rPr>
            <a:t>ТРАНСФЕРТИ       </a:t>
          </a:r>
          <a:r>
            <a:rPr lang="uk-UA" sz="1400" b="1" dirty="0">
              <a:solidFill>
                <a:srgbClr val="000066"/>
              </a:solidFill>
            </a:rPr>
            <a:t>                 </a:t>
          </a:r>
          <a:r>
            <a:rPr lang="uk-UA" sz="2000" b="1" dirty="0">
              <a:solidFill>
                <a:srgbClr val="000066"/>
              </a:solidFill>
            </a:rPr>
            <a:t>123,4 млн. грн.</a:t>
          </a:r>
        </a:p>
      </cdr:txBody>
    </cdr:sp>
  </cdr:relSizeAnchor>
  <cdr:relSizeAnchor xmlns:cdr="http://schemas.openxmlformats.org/drawingml/2006/chartDrawing">
    <cdr:from>
      <cdr:x>0.7424</cdr:x>
      <cdr:y>0.37931</cdr:y>
    </cdr:from>
    <cdr:to>
      <cdr:x>0.94329</cdr:x>
      <cdr:y>0.50575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6120680" y="2376264"/>
          <a:ext cx="1656184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0.6695</cdr:x>
      <cdr:y>0.40541</cdr:y>
    </cdr:from>
    <cdr:to>
      <cdr:x>0.84418</cdr:x>
      <cdr:y>0.50886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60640" y="2592288"/>
          <a:ext cx="1503025" cy="6614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0.62143</cdr:x>
      <cdr:y>0.05747</cdr:y>
    </cdr:from>
    <cdr:to>
      <cdr:x>0.84738</cdr:x>
      <cdr:y>0.17008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6264696" y="360039"/>
          <a:ext cx="2277829" cy="705467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uk-UA" sz="1700" b="1" u="sng" dirty="0">
              <a:solidFill>
                <a:srgbClr val="000066"/>
              </a:solidFill>
            </a:rPr>
            <a:t>ВЛАСНІ ДОХОДИ    </a:t>
          </a:r>
        </a:p>
        <a:p xmlns:a="http://schemas.openxmlformats.org/drawingml/2006/main">
          <a:r>
            <a:rPr lang="uk-UA" sz="2000" b="1" dirty="0">
              <a:solidFill>
                <a:srgbClr val="000066"/>
              </a:solidFill>
            </a:rPr>
            <a:t>223,5млн. грн.</a:t>
          </a:r>
          <a:endParaRPr lang="ru-RU" sz="2000" b="1" dirty="0">
            <a:solidFill>
              <a:srgbClr val="000066"/>
            </a:solidFill>
          </a:endParaRPr>
        </a:p>
      </cdr:txBody>
    </cdr:sp>
  </cdr:relSizeAnchor>
  <cdr:relSizeAnchor xmlns:cdr="http://schemas.openxmlformats.org/drawingml/2006/chartDrawing">
    <cdr:from>
      <cdr:x>0.23571</cdr:x>
      <cdr:y>0.03448</cdr:y>
    </cdr:from>
    <cdr:to>
      <cdr:x>0.47142</cdr:x>
      <cdr:y>0.14943</cdr:y>
    </cdr:to>
    <cdr:sp macro="" textlink="">
      <cdr:nvSpPr>
        <cdr:cNvPr id="3" name="Правая фигурная скобка 2"/>
        <cdr:cNvSpPr/>
      </cdr:nvSpPr>
      <cdr:spPr>
        <a:xfrm xmlns:a="http://schemas.openxmlformats.org/drawingml/2006/main" rot="16200000">
          <a:off x="3204311" y="-612024"/>
          <a:ext cx="720127" cy="2376221"/>
        </a:xfrm>
        <a:prstGeom xmlns:a="http://schemas.openxmlformats.org/drawingml/2006/main" prst="rightBrace">
          <a:avLst>
            <a:gd name="adj1" fmla="val 84145"/>
            <a:gd name="adj2" fmla="val 52831"/>
          </a:avLst>
        </a:prstGeom>
        <a:ln xmlns:a="http://schemas.openxmlformats.org/drawingml/2006/main" w="38100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>
            <a:solidFill>
              <a:schemeClr val="bg2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0.54286</cdr:x>
      <cdr:y>0</cdr:y>
    </cdr:from>
    <cdr:to>
      <cdr:x>0.87857</cdr:x>
      <cdr:y>0.04598</cdr:y>
    </cdr:to>
    <cdr:sp macro="" textlink="">
      <cdr:nvSpPr>
        <cdr:cNvPr id="4" name="Правая фигурная скобка 3"/>
        <cdr:cNvSpPr/>
      </cdr:nvSpPr>
      <cdr:spPr>
        <a:xfrm xmlns:a="http://schemas.openxmlformats.org/drawingml/2006/main" rot="16200000">
          <a:off x="7020774" y="-1548166"/>
          <a:ext cx="288031" cy="3384363"/>
        </a:xfrm>
        <a:prstGeom xmlns:a="http://schemas.openxmlformats.org/drawingml/2006/main" prst="rightBrace">
          <a:avLst>
            <a:gd name="adj1" fmla="val 73000"/>
            <a:gd name="adj2" fmla="val 51399"/>
          </a:avLst>
        </a:prstGeom>
        <a:ln xmlns:a="http://schemas.openxmlformats.org/drawingml/2006/main" w="38100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0.23426</cdr:x>
      <cdr:y>0.00058</cdr:y>
    </cdr:from>
    <cdr:to>
      <cdr:x>0.37364</cdr:x>
      <cdr:y>0.15968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1992917" y="3132"/>
          <a:ext cx="1185779" cy="859236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3">
            <a:lumMod val="40000"/>
            <a:lumOff val="60000"/>
          </a:schemeClr>
        </a:solidFill>
      </cdr:spPr>
      <cdr:style>
        <a:lnRef xmlns:a="http://schemas.openxmlformats.org/drawingml/2006/main" idx="2">
          <a:schemeClr val="dk1">
            <a:shade val="50000"/>
          </a:schemeClr>
        </a:lnRef>
        <a:fillRef xmlns:a="http://schemas.openxmlformats.org/drawingml/2006/main" idx="1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800" b="1" dirty="0" smtClean="0">
              <a:solidFill>
                <a:schemeClr val="bg1"/>
              </a:solidFill>
            </a:rPr>
            <a:t>+50</a:t>
          </a:r>
          <a:endParaRPr lang="uk-UA" sz="20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0.6445</cdr:x>
      <cdr:y>0.09333</cdr:y>
    </cdr:from>
    <cdr:to>
      <cdr:x>0.78399</cdr:x>
      <cdr:y>0.25243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5482952" y="504056"/>
          <a:ext cx="1186672" cy="859235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3">
            <a:lumMod val="40000"/>
            <a:lumOff val="6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sz="2000" b="1" dirty="0" smtClean="0">
              <a:solidFill>
                <a:schemeClr val="bg1"/>
              </a:solidFill>
            </a:rPr>
            <a:t>+51,3</a:t>
          </a:r>
          <a:endParaRPr lang="uk-UA" sz="2000" b="1" dirty="0">
            <a:solidFill>
              <a:schemeClr val="bg1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786C2F-7043-47AB-9AE7-18C0D535AAA0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1946E7-19A5-49A8-B115-7FEF50D063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8F0D8F-0A6A-4BC1-992C-755A26645016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5A77FA-9057-4242-8970-670FD5928A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134721-33EE-45A4-ACEF-AC53A6427480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E352A-0639-41C4-9D66-2B8975102B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EF0897-4336-491C-AE64-53853325C590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0906D2-B40A-48BD-A455-13231AEF02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A5878F-8312-449F-8EC6-639E762C31E8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D24BEF7F-155D-43B7-8C27-0F1460B1BB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795BB8-C82D-4882-99F5-DEE87EF97175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B490D-2F50-4D9A-96CD-3C609B6626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064A40-FE0F-4EFF-97ED-88ADC6EF61F5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02589-167F-4499-8CC6-F406C5DA40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4171DF-C9B7-4D78-B92A-FDF111E3CADF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A4994D-F279-401F-B834-E05960F2A9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897961-5BCA-4AA1-8500-3EC65695F5F3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EC6E4-0252-46D2-8968-98A76F48FD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DD4635-7238-4D35-A277-8F4B83899632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B3ED82-15B1-4732-A043-88218E20AA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793224-04AD-4428-9F64-0D97AFC9CC28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344A1-B9F5-4B0D-8F8A-AC1B39145B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997A532-ADFB-488A-8FF7-0876F8558977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EC1D7FB3-B8BD-43DA-BACD-8354F59D0A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496944" cy="468052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uk-UA" b="1" cap="none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ЗВІТ ПРО ВИКОНАННЯ БЮДЖЕТУ Дружківської територіальної громади</a:t>
            </a:r>
            <a:br>
              <a:rPr lang="uk-UA" b="1" cap="none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b="1" cap="none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9 місяців </a:t>
            </a:r>
            <a:r>
              <a:rPr lang="uk-UA" b="1" cap="none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2021</a:t>
            </a:r>
            <a:br>
              <a:rPr lang="uk-UA" b="1" cap="none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uk-UA" b="1" cap="none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року</a:t>
            </a:r>
            <a:br>
              <a:rPr lang="uk-UA" b="1" cap="none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endParaRPr lang="ru-RU" b="1" cap="none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0ED1C53-B4F0-49AC-AA93-3929D5B2A506}"/>
              </a:ext>
            </a:extLst>
          </p:cNvPr>
          <p:cNvSpPr txBox="1"/>
          <p:nvPr/>
        </p:nvSpPr>
        <p:spPr>
          <a:xfrm>
            <a:off x="1082079" y="5621759"/>
            <a:ext cx="74888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i="1" dirty="0">
                <a:solidFill>
                  <a:schemeClr val="tx2">
                    <a:lumMod val="25000"/>
                  </a:schemeClr>
                </a:solidFill>
              </a:rPr>
              <a:t>Доповідач:</a:t>
            </a:r>
            <a:r>
              <a:rPr lang="uk-UA" sz="2800" dirty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uk-UA" sz="2800" b="1" dirty="0" err="1">
                <a:solidFill>
                  <a:schemeClr val="tx2">
                    <a:lumMod val="25000"/>
                  </a:schemeClr>
                </a:solidFill>
              </a:rPr>
              <a:t>Трушина</a:t>
            </a:r>
            <a:r>
              <a:rPr lang="uk-UA" sz="2800" b="1" dirty="0">
                <a:solidFill>
                  <a:schemeClr val="tx2">
                    <a:lumMod val="25000"/>
                  </a:schemeClr>
                </a:solidFill>
              </a:rPr>
              <a:t> Ірина Вадимівна</a:t>
            </a:r>
            <a:r>
              <a:rPr lang="uk-UA" sz="2800" dirty="0">
                <a:solidFill>
                  <a:schemeClr val="tx2">
                    <a:lumMod val="25000"/>
                  </a:schemeClr>
                </a:solidFill>
              </a:rPr>
              <a:t> - начальник міського фінансового управління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936104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/>
                <a:cs typeface="Times New Roman" pitchFamily="18" charset="0"/>
              </a:rPr>
              <a:t>Виконання видатків по </a:t>
            </a:r>
            <a:r>
              <a:rPr lang="uk-UA" sz="3200" b="1" dirty="0" smtClean="0">
                <a:solidFill>
                  <a:schemeClr val="tx2">
                    <a:lumMod val="25000"/>
                  </a:schemeClr>
                </a:solidFill>
                <a:effectLst/>
                <a:cs typeface="Times New Roman" pitchFamily="18" charset="0"/>
              </a:rPr>
              <a:t>спеціальному фонду (інші кошти)(26 963,4тис.грн</a:t>
            </a:r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/>
                <a:cs typeface="Times New Roman" pitchFamily="18" charset="0"/>
              </a:rPr>
              <a:t>.)</a:t>
            </a:r>
            <a:endParaRPr lang="ru-RU" sz="3200" b="1" dirty="0">
              <a:solidFill>
                <a:schemeClr val="tx2">
                  <a:lumMod val="25000"/>
                </a:schemeClr>
              </a:solidFill>
              <a:effectLst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8864150"/>
              </p:ext>
            </p:extLst>
          </p:nvPr>
        </p:nvGraphicFramePr>
        <p:xfrm>
          <a:off x="107504" y="980728"/>
          <a:ext cx="8884096" cy="5877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9984" y="332656"/>
            <a:ext cx="8164016" cy="7921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defRPr/>
            </a:pPr>
            <a: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ВИКОНАННЯ ПЛАНУ ПО ДОХОДАМ ЗАГАЛЬНОГО ФОНДУ (З УРАХУВАННЯМ ТРАНСФЕРТІВ) (МЛН.ГРН.)</a:t>
            </a:r>
            <a:endParaRPr lang="ru-RU" sz="2200" b="1" cap="none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338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4843845"/>
              </p:ext>
            </p:extLst>
          </p:nvPr>
        </p:nvGraphicFramePr>
        <p:xfrm>
          <a:off x="222250" y="1477963"/>
          <a:ext cx="8877300" cy="490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11" name="Worksheet" r:id="rId3" imgW="8740205" imgH="4831056" progId="Excel.Sheet.8">
                  <p:embed/>
                </p:oleObj>
              </mc:Choice>
              <mc:Fallback>
                <p:oleObj name="Worksheet" r:id="rId3" imgW="8740205" imgH="4831056" progId="Excel.Sheet.8">
                  <p:embed/>
                  <p:pic>
                    <p:nvPicPr>
                      <p:cNvPr id="0" name="Picture 17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50" y="1477963"/>
                        <a:ext cx="8877300" cy="49069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4876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/>
          </p:cNvSpPr>
          <p:nvPr>
            <p:ph type="title"/>
          </p:nvPr>
        </p:nvSpPr>
        <p:spPr bwMode="auto">
          <a:xfrm>
            <a:off x="637493" y="-387424"/>
            <a:ext cx="8532440" cy="102711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uk-UA" sz="2200" b="1" cap="none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uk-UA" sz="2200" b="1" cap="none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sz="2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uk-UA" sz="2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ВИКОНАННЯ ПЛАНУ ЗА ВИДАМИ ДОХОДІВ ЗАГАЛЬНОГО ФОНДУ  З УРАХУВАННЯМ ТРАНСФЕРТІВ</a:t>
            </a:r>
            <a:endParaRPr lang="ru-RU" sz="2200" b="1" cap="none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2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1806151"/>
              </p:ext>
            </p:extLst>
          </p:nvPr>
        </p:nvGraphicFramePr>
        <p:xfrm>
          <a:off x="-684584" y="764705"/>
          <a:ext cx="10081120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3759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530840" cy="1106760"/>
          </a:xfrm>
        </p:spPr>
        <p:txBody>
          <a:bodyPr>
            <a:noAutofit/>
          </a:bodyPr>
          <a:lstStyle/>
          <a:p>
            <a:pPr algn="ctr"/>
            <a: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 НАДХОДЖЕННЯ ДОХОДІВ </a:t>
            </a:r>
            <a:b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ЗАГАЛЬНОГО ФОНДУ  ЗВЕДЕНОГО  БЮДЖЕТУ</a:t>
            </a:r>
            <a:b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(346,9 МЛН.ГРН.) </a:t>
            </a:r>
            <a:b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0718384"/>
              </p:ext>
            </p:extLst>
          </p:nvPr>
        </p:nvGraphicFramePr>
        <p:xfrm>
          <a:off x="198438" y="692696"/>
          <a:ext cx="8837612" cy="6048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85" name="Worksheet" r:id="rId3" imgW="9319154" imgH="6019704" progId="Excel.Sheet.8">
                  <p:embed/>
                </p:oleObj>
              </mc:Choice>
              <mc:Fallback>
                <p:oleObj name="Worksheet" r:id="rId3" imgW="9319154" imgH="6019704" progId="Excel.Sheet.8">
                  <p:embed/>
                  <p:pic>
                    <p:nvPicPr>
                      <p:cNvPr id="0" name="Picture 10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38" y="692696"/>
                        <a:ext cx="8837612" cy="60486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43896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0"/>
            <a:ext cx="8308031" cy="1196752"/>
          </a:xfrm>
        </p:spPr>
        <p:txBody>
          <a:bodyPr>
            <a:noAutofit/>
          </a:bodyPr>
          <a:lstStyle/>
          <a:p>
            <a:pPr algn="ctr"/>
            <a: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НАДХОДЖЕННЯ ПДФО  до БЮДЖЕТУ ГРОМАДИ ВІД БЮДЖЕТОУТВОРЮЮЧИХ ПІДПРИЄМСТВ</a:t>
            </a:r>
            <a:b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2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 9 місяців 2020-2021 років (</a:t>
            </a:r>
            <a:r>
              <a:rPr lang="uk-UA" sz="2200" b="1" cap="none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млн. грн</a:t>
            </a:r>
            <a:r>
              <a:rPr lang="uk-UA" sz="2200" b="1" cap="none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.)</a:t>
            </a:r>
            <a:endParaRPr lang="ru-RU" sz="22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5594203"/>
              </p:ext>
            </p:extLst>
          </p:nvPr>
        </p:nvGraphicFramePr>
        <p:xfrm>
          <a:off x="107504" y="1052736"/>
          <a:ext cx="9396536" cy="6552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625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236023" cy="119675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uk-UA" sz="24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НАДХОДЖЕНЬ </a:t>
            </a:r>
            <a:br>
              <a:rPr lang="uk-UA" sz="24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СПЕЦІАЛЬНОГО ФОНДУ БЮДЖЕТУ ГРОМАДИ (без урахування трансфертів)  (20</a:t>
            </a:r>
            <a:r>
              <a:rPr lang="uk-UA" sz="2700" b="1" cap="none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млн. 765 тис. грн.)</a:t>
            </a:r>
            <a:endParaRPr lang="uk-UA" sz="2400" b="1" cap="none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923892340"/>
              </p:ext>
            </p:extLst>
          </p:nvPr>
        </p:nvGraphicFramePr>
        <p:xfrm>
          <a:off x="107505" y="1268760"/>
          <a:ext cx="8928992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9957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080120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Загальний обсяг фінансування бюджету  2021 року у порівнянні з 2020 роком </a:t>
            </a:r>
            <a:b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( млн. грн.)</a:t>
            </a:r>
            <a:endParaRPr lang="ru-RU" sz="3200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2461196"/>
              </p:ext>
            </p:extLst>
          </p:nvPr>
        </p:nvGraphicFramePr>
        <p:xfrm>
          <a:off x="457200" y="1196752"/>
          <a:ext cx="850728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64096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Структура видатків по галузям </a:t>
            </a:r>
            <a:b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                                              ( млн. грн.)</a:t>
            </a:r>
            <a:endParaRPr lang="ru-RU" sz="3200" dirty="0">
              <a:solidFill>
                <a:schemeClr val="tx2">
                  <a:lumMod val="25000"/>
                </a:schemeClr>
              </a:solidFill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043050"/>
              </p:ext>
            </p:extLst>
          </p:nvPr>
        </p:nvGraphicFramePr>
        <p:xfrm>
          <a:off x="0" y="1196752"/>
          <a:ext cx="8991600" cy="5472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396536" cy="936104"/>
          </a:xfrm>
          <a:noFill/>
        </p:spPr>
        <p:txBody>
          <a:bodyPr>
            <a:noAutofit/>
          </a:bodyPr>
          <a:lstStyle/>
          <a:p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Видатки бюджету</a:t>
            </a:r>
            <a:b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</a:br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за економічною класифікацією             </a:t>
            </a:r>
            <a:r>
              <a:rPr lang="uk-UA" sz="3200" b="1" dirty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(млн.грн.)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115436"/>
              </p:ext>
            </p:extLst>
          </p:nvPr>
        </p:nvGraphicFramePr>
        <p:xfrm>
          <a:off x="971599" y="1537910"/>
          <a:ext cx="7344817" cy="440294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0950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57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925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41056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1" dirty="0">
                          <a:solidFill>
                            <a:schemeClr val="bg1"/>
                          </a:solidFill>
                        </a:rPr>
                        <a:t>2020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1" dirty="0">
                          <a:solidFill>
                            <a:schemeClr val="bg1"/>
                          </a:solidFill>
                        </a:rPr>
                        <a:t>2021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1056">
                <a:tc>
                  <a:txBody>
                    <a:bodyPr/>
                    <a:lstStyle/>
                    <a:p>
                      <a:r>
                        <a:rPr lang="uk-UA" dirty="0"/>
                        <a:t>Заробітна плата з нарахуваннями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157,2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196,1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0946">
                <a:tc>
                  <a:txBody>
                    <a:bodyPr/>
                    <a:lstStyle/>
                    <a:p>
                      <a:r>
                        <a:rPr lang="uk-UA" dirty="0"/>
                        <a:t>Оплата комунальних</a:t>
                      </a:r>
                      <a:r>
                        <a:rPr lang="uk-UA" baseline="0" dirty="0"/>
                        <a:t> послуг</a:t>
                      </a:r>
                      <a:endParaRPr lang="uk-UA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9,5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16,9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1393">
                <a:tc>
                  <a:txBody>
                    <a:bodyPr/>
                    <a:lstStyle/>
                    <a:p>
                      <a:r>
                        <a:rPr lang="uk-UA" dirty="0"/>
                        <a:t>Трансферти підприємствам та органам державного управління інших рівнів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20,7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26,9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1056">
                <a:tc>
                  <a:txBody>
                    <a:bodyPr/>
                    <a:lstStyle/>
                    <a:p>
                      <a:r>
                        <a:rPr lang="uk-UA" dirty="0"/>
                        <a:t>Інші видатки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20,1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16,8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1056">
                <a:tc>
                  <a:txBody>
                    <a:bodyPr/>
                    <a:lstStyle/>
                    <a:p>
                      <a:r>
                        <a:rPr lang="uk-UA" dirty="0"/>
                        <a:t>Соціальне забезпечення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5,3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4,8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6638">
                <a:tc>
                  <a:txBody>
                    <a:bodyPr/>
                    <a:lstStyle/>
                    <a:p>
                      <a:r>
                        <a:rPr lang="uk-UA" dirty="0"/>
                        <a:t>Придбання продуктів харчування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2,3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4,6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41056">
                <a:tc>
                  <a:txBody>
                    <a:bodyPr/>
                    <a:lstStyle/>
                    <a:p>
                      <a:r>
                        <a:rPr lang="uk-UA" dirty="0"/>
                        <a:t>Придбання медикаментів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3,2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b="0" dirty="0" smtClean="0">
                          <a:solidFill>
                            <a:schemeClr val="bg1"/>
                          </a:solidFill>
                        </a:rPr>
                        <a:t>3,5</a:t>
                      </a:r>
                      <a:endParaRPr lang="uk-UA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08005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11792</TotalTime>
  <Words>182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Апекс</vt:lpstr>
      <vt:lpstr>Worksheet</vt:lpstr>
      <vt:lpstr>ЗВІТ ПРО ВИКОНАННЯ БЮДЖЕТУ Дружківської територіальної громади за 9 місяців 2021  року </vt:lpstr>
      <vt:lpstr>ВИКОНАННЯ ПЛАНУ ПО ДОХОДАМ ЗАГАЛЬНОГО ФОНДУ (З УРАХУВАННЯМ ТРАНСФЕРТІВ) (МЛН.ГРН.)</vt:lpstr>
      <vt:lpstr>  ВИКОНАННЯ ПЛАНУ ЗА ВИДАМИ ДОХОДІВ ЗАГАЛЬНОГО ФОНДУ  З УРАХУВАННЯМ ТРАНСФЕРТІВ</vt:lpstr>
      <vt:lpstr>СТРУКТУРА  НАДХОДЖЕННЯ ДОХОДІВ  ЗАГАЛЬНОГО ФОНДУ  ЗВЕДЕНОГО  БЮДЖЕТУ (346,9 МЛН.ГРН.)  </vt:lpstr>
      <vt:lpstr>НАДХОДЖЕННЯ ПДФО  до БЮДЖЕТУ ГРОМАДИ ВІД БЮДЖЕТОУТВОРЮЮЧИХ ПІДПРИЄМСТВ за 9 місяців 2020-2021 років (млн. грн.)</vt:lpstr>
      <vt:lpstr>СТРУКТУРА НАДХОДЖЕНЬ  СПЕЦІАЛЬНОГО ФОНДУ БЮДЖЕТУ ГРОМАДИ (без урахування трансфертів)  (20 млн. 765 тис. грн.)</vt:lpstr>
      <vt:lpstr>Загальний обсяг фінансування бюджету  2021 року у порівнянні з 2020 роком  ( млн. грн.)</vt:lpstr>
      <vt:lpstr>Структура видатків по галузям                                                     ( млн. грн.)</vt:lpstr>
      <vt:lpstr>Видатки бюджету  за економічною класифікацією             (млн.грн.)</vt:lpstr>
      <vt:lpstr>Виконання видатків по спеціальному фонду (інші кошти)(26 963,4тис.грн.)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Звіт про виконання зведеного бюджету міста Дружківка за 9 місяців 2015 року</dc:title>
  <dc:creator>Comp</dc:creator>
  <cp:lastModifiedBy>Пользователь</cp:lastModifiedBy>
  <cp:revision>722</cp:revision>
  <cp:lastPrinted>2021-10-21T11:36:10Z</cp:lastPrinted>
  <dcterms:created xsi:type="dcterms:W3CDTF">2015-11-24T07:28:47Z</dcterms:created>
  <dcterms:modified xsi:type="dcterms:W3CDTF">2021-10-21T11:40:13Z</dcterms:modified>
</cp:coreProperties>
</file>